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21"/>
  </p:notesMasterIdLst>
  <p:sldIdLst>
    <p:sldId id="256" r:id="rId2"/>
    <p:sldId id="257" r:id="rId3"/>
    <p:sldId id="259" r:id="rId4"/>
    <p:sldId id="261" r:id="rId5"/>
    <p:sldId id="263" r:id="rId6"/>
    <p:sldId id="265" r:id="rId7"/>
    <p:sldId id="267" r:id="rId8"/>
    <p:sldId id="269" r:id="rId9"/>
    <p:sldId id="271" r:id="rId10"/>
    <p:sldId id="273" r:id="rId11"/>
    <p:sldId id="275" r:id="rId12"/>
    <p:sldId id="277" r:id="rId13"/>
    <p:sldId id="279" r:id="rId14"/>
    <p:sldId id="281" r:id="rId15"/>
    <p:sldId id="283" r:id="rId16"/>
    <p:sldId id="285" r:id="rId17"/>
    <p:sldId id="287" r:id="rId18"/>
    <p:sldId id="289" r:id="rId19"/>
    <p:sldId id="29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876" autoAdjust="0"/>
  </p:normalViewPr>
  <p:slideViewPr>
    <p:cSldViewPr snapToGrid="0">
      <p:cViewPr varScale="1">
        <p:scale>
          <a:sx n="105" d="100"/>
          <a:sy n="105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A2EF6-B65C-4018-8CF5-B57963C4D6CF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F32AD-C116-42BF-B53E-C09022505E3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4823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32AD-C116-42BF-B53E-C09022505E35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05155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32AD-C116-42BF-B53E-C09022505E35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98410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32AD-C116-42BF-B53E-C09022505E35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92949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32AD-C116-42BF-B53E-C09022505E35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59161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32AD-C116-42BF-B53E-C09022505E35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10559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32AD-C116-42BF-B53E-C09022505E35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00851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32AD-C116-42BF-B53E-C09022505E35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23716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32AD-C116-42BF-B53E-C09022505E35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46744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32AD-C116-42BF-B53E-C09022505E35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2132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283F2E6-1B24-4DDC-B92A-AC9764A7936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B25CD81-3005-427F-8399-E6E55CE6AA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14888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F2E6-1B24-4DDC-B92A-AC9764A7936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CD81-3005-427F-8399-E6E55CE6AA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7026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F2E6-1B24-4DDC-B92A-AC9764A7936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CD81-3005-427F-8399-E6E55CE6AA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1796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F2E6-1B24-4DDC-B92A-AC9764A7936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CD81-3005-427F-8399-E6E55CE6AA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62355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283F2E6-1B24-4DDC-B92A-AC9764A7936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AB25CD81-3005-427F-8399-E6E55CE6AA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59079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F2E6-1B24-4DDC-B92A-AC9764A7936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CD81-3005-427F-8399-E6E55CE6AA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5524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F2E6-1B24-4DDC-B92A-AC9764A7936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CD81-3005-427F-8399-E6E55CE6AA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76376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F2E6-1B24-4DDC-B92A-AC9764A7936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CD81-3005-427F-8399-E6E55CE6AA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4225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F2E6-1B24-4DDC-B92A-AC9764A7936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CD81-3005-427F-8399-E6E55CE6AA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6062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F2E6-1B24-4DDC-B92A-AC9764A7936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25CD81-3005-427F-8399-E6E55CE6AA4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87467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283F2E6-1B24-4DDC-B92A-AC9764A7936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25CD81-3005-427F-8399-E6E55CE6AA4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72628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283F2E6-1B24-4DDC-B92A-AC9764A79365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B25CD81-3005-427F-8399-E6E55CE6AA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3665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://grafik.rp.pl/grafika2/191025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olzlaw.pl/pl/uprawnienia-pracownika-w-przypadku-zwolnienia-z-pracy" TargetMode="External"/><Relationship Id="rId5" Type="http://schemas.openxmlformats.org/officeDocument/2006/relationships/hyperlink" Target="https://poradnikprzedsiebiorcy.pl/-szukasz-pracownika-przygotuj-dobra-oferte-pracy" TargetMode="External"/><Relationship Id="rId4" Type="http://schemas.openxmlformats.org/officeDocument/2006/relationships/hyperlink" Target="https://www.bankier.pl/wiadomosc/Umowa-o-prace-wszystko-co-powinienes-o-niej-wiedziec-700002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61708" y="2103121"/>
            <a:ext cx="9068586" cy="257894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4200" b="1" dirty="0">
                <a:solidFill>
                  <a:schemeClr val="tx1"/>
                </a:solidFill>
              </a:rPr>
              <a:t>Znam i stosuję przepisy prawa pracy!</a:t>
            </a:r>
            <a:r>
              <a:rPr lang="pl-PL" sz="4200" b="1" dirty="0"/>
              <a:t/>
            </a:r>
            <a:br>
              <a:rPr lang="pl-PL" sz="4200" b="1" dirty="0"/>
            </a:br>
            <a:r>
              <a:rPr lang="pl-PL" sz="4200" b="1" dirty="0"/>
              <a:t/>
            </a:r>
            <a:br>
              <a:rPr lang="pl-PL" sz="4200" b="1" dirty="0"/>
            </a:br>
            <a:r>
              <a:rPr lang="pl-PL" sz="2200" dirty="0"/>
              <a:t>WEBQUEST JEST PRZEZNACZONY </a:t>
            </a:r>
            <a:br>
              <a:rPr lang="pl-PL" sz="2200" dirty="0"/>
            </a:br>
            <a:r>
              <a:rPr lang="pl-PL" sz="2200" dirty="0"/>
              <a:t>DLA KLAS SZKOŁY POLICEALNEJ O KIERUNKU ADMINISTRACYJNYM</a:t>
            </a:r>
            <a:r>
              <a:rPr lang="pl-PL" sz="2200"/>
              <a:t/>
            </a:r>
            <a:br>
              <a:rPr lang="pl-PL" sz="2200"/>
            </a:br>
            <a:r>
              <a:rPr lang="pl-PL" sz="2200" dirty="0"/>
              <a:t/>
            </a:r>
            <a:br>
              <a:rPr lang="pl-PL" sz="2200" dirty="0"/>
            </a:br>
            <a:endParaRPr lang="pl-PL" sz="2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61708" y="4885509"/>
            <a:ext cx="9071240" cy="522514"/>
          </a:xfrm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4754" y="4480560"/>
            <a:ext cx="3884025" cy="129322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3223" y="4480559"/>
            <a:ext cx="3331028" cy="1293223"/>
          </a:xfrm>
          <a:prstGeom prst="rect">
            <a:avLst/>
          </a:prstGeom>
        </p:spPr>
      </p:pic>
      <p:pic>
        <p:nvPicPr>
          <p:cNvPr id="8" name="Picture 2" descr="EOG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121" y="219528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8000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7371" y="319314"/>
            <a:ext cx="2600959" cy="53533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3000" b="1" dirty="0">
                <a:solidFill>
                  <a:srgbClr val="C00000"/>
                </a:solidFill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371" y="854649"/>
            <a:ext cx="11393715" cy="572032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pl-PL" sz="2600" dirty="0"/>
              <a:t>5). Poszukujecie nowego pracownika na rynku pracy, który spełni Wasze oczekiwania i wymagania pod względem kwalifikacji, umiejętności, itp. W tym celu przygotujcie </a:t>
            </a:r>
            <a:r>
              <a:rPr lang="pl-PL" sz="2600" b="1" dirty="0"/>
              <a:t>ogłoszenie zawierające ofertę pracy </a:t>
            </a:r>
            <a:r>
              <a:rPr lang="pl-PL" sz="2600" dirty="0"/>
              <a:t>na wolne stanowisko w firmie. </a:t>
            </a:r>
            <a:r>
              <a:rPr lang="pl-PL" sz="2600" b="1" dirty="0">
                <a:solidFill>
                  <a:srgbClr val="00B050"/>
                </a:solidFill>
              </a:rPr>
              <a:t>Wykonanie tych czynności należy zlecić uczniom pełniącym rolę pracodawcy i pracownika Działu Kadr. </a:t>
            </a:r>
            <a:r>
              <a:rPr lang="pl-PL" sz="2600" dirty="0"/>
              <a:t>Pomocne będą dla nich przykładowe oferty pracy w podanych źródłach internetowych. </a:t>
            </a:r>
            <a:endParaRPr lang="pl-PL" sz="2600" b="1" dirty="0">
              <a:solidFill>
                <a:srgbClr val="00B05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/>
          <a:srcRect b="7246"/>
          <a:stretch/>
        </p:blipFill>
        <p:spPr>
          <a:xfrm>
            <a:off x="6226630" y="3381829"/>
            <a:ext cx="5704112" cy="331651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00" y="3933371"/>
            <a:ext cx="2946401" cy="268514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5" cstate="print"/>
          <a:srcRect t="16099"/>
          <a:stretch/>
        </p:blipFill>
        <p:spPr>
          <a:xfrm>
            <a:off x="3048001" y="3918857"/>
            <a:ext cx="3178629" cy="27794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9134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7371" y="319314"/>
            <a:ext cx="2600959" cy="53533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3000" b="1" dirty="0">
                <a:solidFill>
                  <a:srgbClr val="C00000"/>
                </a:solidFill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371" y="854649"/>
            <a:ext cx="11393715" cy="572032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pl-PL" sz="2600" dirty="0"/>
              <a:t>6). Wspólnie w grupach omówcie i sprawdźcie poprawność wykonanych dokumentów. Pamiętajcie, że każdy powinien pracować na wspólny efekt końcowy.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pl-PL" sz="2600" dirty="0"/>
              <a:t>7). Po zakończeniu zadania zaprezentujcie jego efekty na forum klasy.</a:t>
            </a:r>
          </a:p>
          <a:p>
            <a:pPr marL="0" indent="0">
              <a:buNone/>
            </a:pPr>
            <a:r>
              <a:rPr lang="pl-PL" sz="2600" dirty="0"/>
              <a:t>8). Wspólnie zastanówcie się i wskażcie elementy zadania, które były dla Was najłatwiejsze i najtrudniejsze do wykonania.   </a:t>
            </a:r>
          </a:p>
          <a:p>
            <a:pPr marL="0" indent="0">
              <a:spcBef>
                <a:spcPts val="600"/>
              </a:spcBef>
              <a:buNone/>
            </a:pPr>
            <a:endParaRPr lang="pl-PL" sz="2600" b="1" dirty="0">
              <a:solidFill>
                <a:srgbClr val="00B05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5371" y="3860800"/>
            <a:ext cx="5805715" cy="27141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371" y="3860800"/>
            <a:ext cx="5283200" cy="27141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266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7371" y="319314"/>
            <a:ext cx="2600959" cy="53533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3000" b="1" dirty="0">
                <a:solidFill>
                  <a:srgbClr val="C00000"/>
                </a:solidFill>
              </a:rPr>
              <a:t>ŹRÓDŁA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371" y="854649"/>
            <a:ext cx="11393715" cy="572032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2800" dirty="0"/>
              <a:t>https://biznes.interia.pl/praca/oferty-pracy</a:t>
            </a:r>
          </a:p>
          <a:p>
            <a:pPr marL="0" indent="0">
              <a:buNone/>
            </a:pPr>
            <a:r>
              <a:rPr lang="pl-PL" sz="2800" dirty="0"/>
              <a:t>https://www.goldenline.pl/praca/oferty/                                         https://www.pracuj.pl/</a:t>
            </a:r>
          </a:p>
          <a:p>
            <a:pPr marL="0" indent="0">
              <a:buNone/>
            </a:pPr>
            <a:r>
              <a:rPr lang="pl-PL" sz="2800" dirty="0"/>
              <a:t>https://www.infor.pl/prawo/umowy/praca/293041,Wypowiedzenie-umowy-o-prace-przez-pracownika-WZOR-PISMA.html</a:t>
            </a:r>
          </a:p>
          <a:p>
            <a:pPr marL="0" indent="0">
              <a:buNone/>
            </a:pPr>
            <a:r>
              <a:rPr lang="pl-PL" sz="2800" dirty="0"/>
              <a:t>https://praca.gazetaprawna.pl/artykuly/1474493,wypowiedzenie-umowy-o-prace-przez-pracownika-kodeks-pracy-2020.html</a:t>
            </a:r>
          </a:p>
          <a:p>
            <a:pPr marL="0" indent="0">
              <a:buNone/>
            </a:pPr>
            <a:r>
              <a:rPr lang="pl-PL" sz="2800" dirty="0"/>
              <a:t>https://www.lexlege.pl/kp/oddzial-3-rozwiazanie-umowy-o-prace-za-wypowiedzeniem/5692/</a:t>
            </a:r>
          </a:p>
          <a:p>
            <a:pPr marL="0" indent="0">
              <a:buNone/>
            </a:pPr>
            <a:r>
              <a:rPr lang="pl-PL" sz="2800" dirty="0"/>
              <a:t>http://www.druki.gofin.pl/rozwiazanie-umowy-o-prace-za-wypowiedzeniem,wzor,389,54.html</a:t>
            </a:r>
          </a:p>
          <a:p>
            <a:pPr marL="0" indent="0">
              <a:buNone/>
            </a:pPr>
            <a:r>
              <a:rPr lang="pl-PL" sz="2800" dirty="0"/>
              <a:t>https://kadry.infor.pl/kadry/indywidualne_prawo_pracy/zatrudnianie_i_zwalnianie/3590043,Swiadectwo-pracy-2020-wzor-jak-wypelnic.html</a:t>
            </a:r>
          </a:p>
          <a:p>
            <a:pPr marL="0" indent="0">
              <a:buNone/>
            </a:pPr>
            <a:r>
              <a:rPr lang="pl-PL" sz="2800" dirty="0">
                <a:hlinkClick r:id="rId3"/>
              </a:rPr>
              <a:t>http://</a:t>
            </a:r>
            <a:r>
              <a:rPr lang="pl-PL" sz="2800" dirty="0" smtClean="0">
                <a:hlinkClick r:id="rId3"/>
              </a:rPr>
              <a:t>grafik.rp.pl/grafika2/191025</a:t>
            </a:r>
            <a:endParaRPr lang="pl-PL" sz="2800" dirty="0" smtClean="0"/>
          </a:p>
          <a:p>
            <a:pPr marL="0" indent="0">
              <a:buNone/>
            </a:pPr>
            <a:r>
              <a:rPr lang="pl-PL" sz="2600" dirty="0" smtClean="0">
                <a:solidFill>
                  <a:srgbClr val="00B050"/>
                </a:solidFill>
                <a:hlinkClick r:id="rId4"/>
              </a:rPr>
              <a:t>https://www.bankier.pl/wiadomosc/Umowa-o-prace-wszystko-co-powinienes-o-niej-wiedziec-700002.html</a:t>
            </a:r>
            <a:endParaRPr lang="pl-PL" sz="2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pl-PL" sz="2600" smtClean="0">
                <a:solidFill>
                  <a:srgbClr val="00B050"/>
                </a:solidFill>
                <a:hlinkClick r:id="rId5"/>
              </a:rPr>
              <a:t>https</a:t>
            </a:r>
            <a:r>
              <a:rPr lang="pl-PL" sz="2600" dirty="0" smtClean="0">
                <a:solidFill>
                  <a:srgbClr val="00B050"/>
                </a:solidFill>
                <a:hlinkClick r:id="rId5"/>
              </a:rPr>
              <a:t>://poradnikprzedsiebiorcy.pl/-szukasz-pracownika-przygotuj-dobra-oferte-pracy</a:t>
            </a:r>
            <a:endParaRPr lang="pl-PL" sz="2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pl-PL" sz="2600" dirty="0" smtClean="0">
                <a:solidFill>
                  <a:srgbClr val="00B050"/>
                </a:solidFill>
                <a:hlinkClick r:id="rId6"/>
              </a:rPr>
              <a:t>https://www.polzlaw.pl/pl/uprawnienia-pracownika-w-przypadku-zwolnienia-z-pracy</a:t>
            </a:r>
            <a:endParaRPr lang="pl-PL" sz="2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pl-PL" sz="2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pl-PL" sz="2600" dirty="0">
              <a:solidFill>
                <a:srgbClr val="00B05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90971" y="217715"/>
            <a:ext cx="4325258" cy="172719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82944" y="3754027"/>
            <a:ext cx="2670629" cy="8563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5776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1441"/>
            <a:ext cx="2677885" cy="457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pl-PL" sz="3000" b="1" dirty="0">
                <a:solidFill>
                  <a:schemeClr val="accent4"/>
                </a:solidFill>
              </a:rPr>
              <a:t>EWALUACJA</a:t>
            </a: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/>
        </p:nvGraphicFramePr>
        <p:xfrm>
          <a:off x="5481638" y="3232150"/>
          <a:ext cx="1228725" cy="390525"/>
        </p:xfrm>
        <a:graphic>
          <a:graphicData uri="http://schemas.openxmlformats.org/presentationml/2006/ole">
            <p:oleObj spid="_x0000_s1096" name="Arkusz" r:id="rId3" imgW="1228873" imgH="390397" progId="Excel.Sheet.12">
              <p:embed/>
            </p:oleObj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0902526"/>
              </p:ext>
            </p:extLst>
          </p:nvPr>
        </p:nvGraphicFramePr>
        <p:xfrm>
          <a:off x="333827" y="548642"/>
          <a:ext cx="11596916" cy="6253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9229">
                  <a:extLst>
                    <a:ext uri="{9D8B030D-6E8A-4147-A177-3AD203B41FA5}">
                      <a16:colId xmlns="" xmlns:a16="http://schemas.microsoft.com/office/drawing/2014/main" val="1391921536"/>
                    </a:ext>
                  </a:extLst>
                </a:gridCol>
                <a:gridCol w="2899229">
                  <a:extLst>
                    <a:ext uri="{9D8B030D-6E8A-4147-A177-3AD203B41FA5}">
                      <a16:colId xmlns="" xmlns:a16="http://schemas.microsoft.com/office/drawing/2014/main" val="1613383002"/>
                    </a:ext>
                  </a:extLst>
                </a:gridCol>
                <a:gridCol w="2731506">
                  <a:extLst>
                    <a:ext uri="{9D8B030D-6E8A-4147-A177-3AD203B41FA5}">
                      <a16:colId xmlns="" xmlns:a16="http://schemas.microsoft.com/office/drawing/2014/main" val="1073497597"/>
                    </a:ext>
                  </a:extLst>
                </a:gridCol>
                <a:gridCol w="3066952">
                  <a:extLst>
                    <a:ext uri="{9D8B030D-6E8A-4147-A177-3AD203B41FA5}">
                      <a16:colId xmlns="" xmlns:a16="http://schemas.microsoft.com/office/drawing/2014/main" val="3392608151"/>
                    </a:ext>
                  </a:extLst>
                </a:gridCol>
              </a:tblGrid>
              <a:tr h="39033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Liczba punktów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8148102"/>
                  </a:ext>
                </a:extLst>
              </a:tr>
              <a:tr h="823342">
                <a:tc>
                  <a:txBody>
                    <a:bodyPr/>
                    <a:lstStyle/>
                    <a:p>
                      <a:r>
                        <a:rPr lang="pl-PL" sz="1600" dirty="0"/>
                        <a:t>Zawartość merytoryczna rozwiązania</a:t>
                      </a:r>
                      <a:r>
                        <a:rPr lang="pl-PL" sz="1600" baseline="0" dirty="0"/>
                        <a:t> nr 1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Wybór oferty słabo</a:t>
                      </a:r>
                      <a:r>
                        <a:rPr lang="pl-PL" sz="1600" baseline="0" dirty="0"/>
                        <a:t> uzasadniony</a:t>
                      </a:r>
                      <a:r>
                        <a:rPr lang="pl-PL" sz="1600" dirty="0"/>
                        <a:t> merytorycznie.</a:t>
                      </a:r>
                      <a:r>
                        <a:rPr lang="pl-PL" sz="1600" baseline="0" dirty="0"/>
                        <a:t> </a:t>
                      </a:r>
                      <a:r>
                        <a:rPr lang="pl-PL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Wybór oferty dobrze uzasadniony merytorycznie.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Wybór oferty bardzo dobrze uzasadniony merytorycznie.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30809747"/>
                  </a:ext>
                </a:extLst>
              </a:tr>
              <a:tr h="823342">
                <a:tc>
                  <a:txBody>
                    <a:bodyPr/>
                    <a:lstStyle/>
                    <a:p>
                      <a:r>
                        <a:rPr lang="pl-PL" sz="1600" dirty="0"/>
                        <a:t>Zawartość merytoryczna rozwiązania nr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Praca słaba merytorycznie. Brakujące elementy.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Praca dobra merytorycznie. Brak lub niewielkie błędy.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Praca bardzo dobra merytorycznie. Poprawne treści.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56236742"/>
                  </a:ext>
                </a:extLst>
              </a:tr>
              <a:tr h="101487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Zawartość merytoryczna rozwiązania nr 3</a:t>
                      </a:r>
                    </a:p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Praca słaba merytorycznie. Brakujące elementy.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Praca dobra merytorycznie. Brak lub niewielkie błędy.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Praca bardzo dobra merytorycznie. Poprawne treści.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63335173"/>
                  </a:ext>
                </a:extLst>
              </a:tr>
              <a:tr h="10672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Zawartość merytoryczna rozwiązania nr 4</a:t>
                      </a:r>
                    </a:p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Praca słaba merytorycznie. Brakujące elementy.</a:t>
                      </a:r>
                    </a:p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Praca dobra merytorycznie. Brak lub niewielkie błędy.</a:t>
                      </a:r>
                    </a:p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Praca bardzo dobra merytorycznie. Poprawne treści.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8914006"/>
                  </a:ext>
                </a:extLst>
              </a:tr>
              <a:tr h="10672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Zawartość merytoryczna rozwiązania nr 5</a:t>
                      </a:r>
                    </a:p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Praca słaba merytorycznie. Brakujące elementy.</a:t>
                      </a:r>
                    </a:p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Praca dobra merytorycznie. Brak lub niewielkie błędy.</a:t>
                      </a:r>
                    </a:p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Praca bardzo dobra merytorycznie. Poprawne treści.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5541711"/>
                  </a:ext>
                </a:extLst>
              </a:tr>
              <a:tr h="1067295">
                <a:tc>
                  <a:txBody>
                    <a:bodyPr/>
                    <a:lstStyle/>
                    <a:p>
                      <a:r>
                        <a:rPr lang="pl-PL" sz="1600" dirty="0"/>
                        <a:t>Zaangażowanie w pracę grupy, trafność uwag i wniosków.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Słabe zaangażowanie,</a:t>
                      </a:r>
                      <a:r>
                        <a:rPr lang="pl-PL" sz="1600" baseline="0" dirty="0"/>
                        <a:t> brak trafnych uwag i wniosków.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Duże zaangażowanie,</a:t>
                      </a:r>
                      <a:r>
                        <a:rPr lang="pl-PL" sz="1600" baseline="0" dirty="0"/>
                        <a:t> kilka trafnych uwag i wniosków.</a:t>
                      </a:r>
                      <a:endParaRPr lang="pl-PL" sz="1600" dirty="0"/>
                    </a:p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Bardzo duże zaangażowanie,</a:t>
                      </a:r>
                      <a:r>
                        <a:rPr lang="pl-PL" sz="1600" baseline="0" dirty="0"/>
                        <a:t> trafne uwagi i wnioski.</a:t>
                      </a:r>
                      <a:endParaRPr lang="pl-PL" sz="1600" dirty="0"/>
                    </a:p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62564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9448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2902" y="478972"/>
            <a:ext cx="3070184" cy="984070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92331" y="1645922"/>
          <a:ext cx="10593978" cy="4532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6989">
                  <a:extLst>
                    <a:ext uri="{9D8B030D-6E8A-4147-A177-3AD203B41FA5}">
                      <a16:colId xmlns="" xmlns:a16="http://schemas.microsoft.com/office/drawing/2014/main" val="3813572916"/>
                    </a:ext>
                  </a:extLst>
                </a:gridCol>
                <a:gridCol w="5296989">
                  <a:extLst>
                    <a:ext uri="{9D8B030D-6E8A-4147-A177-3AD203B41FA5}">
                      <a16:colId xmlns="" xmlns:a16="http://schemas.microsoft.com/office/drawing/2014/main" val="4203344437"/>
                    </a:ext>
                  </a:extLst>
                </a:gridCol>
              </a:tblGrid>
              <a:tr h="567021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1"/>
                          </a:solidFill>
                        </a:rPr>
                        <a:t>PUNKTY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1"/>
                          </a:solidFill>
                        </a:rPr>
                        <a:t>OCENA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40736140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&lt;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niedostateczny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54742611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9 - 8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dopuszczający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0328922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14 - 10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23975048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19 - 15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dobry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03930880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23 -</a:t>
                      </a:r>
                      <a:r>
                        <a:rPr lang="pl-PL" sz="2800" b="1" baseline="0" dirty="0"/>
                        <a:t> 20</a:t>
                      </a:r>
                      <a:endParaRPr lang="pl-P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bardzo dobry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7829302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celujący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61341944"/>
                  </a:ext>
                </a:extLst>
              </a:tr>
            </a:tbl>
          </a:graphicData>
        </a:graphic>
      </p:graphicFrame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0629" y="188686"/>
            <a:ext cx="2249713" cy="14572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1661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45" y="580572"/>
            <a:ext cx="10580912" cy="521062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2800" b="1" dirty="0">
                <a:solidFill>
                  <a:srgbClr val="C00000"/>
                </a:solidFill>
              </a:rPr>
              <a:t>KONKLUZJE – WNIOSKI KOŃCOWE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pl-PL" sz="2800" b="1" dirty="0">
                <a:solidFill>
                  <a:schemeClr val="tx1"/>
                </a:solidFill>
              </a:rPr>
              <a:t>Jakie korzyści osiągnęliście z realizacji tego projektu?</a:t>
            </a:r>
          </a:p>
          <a:p>
            <a:pPr marL="514350" indent="-514350">
              <a:buClr>
                <a:schemeClr val="accent2"/>
              </a:buClr>
              <a:buAutoNum type="arabicPeriod"/>
            </a:pPr>
            <a:r>
              <a:rPr lang="pl-PL" sz="2800" dirty="0">
                <a:solidFill>
                  <a:schemeClr val="tx1"/>
                </a:solidFill>
              </a:rPr>
              <a:t>Mogliście zastosować w praktyce swoją wiedzę i umiejętności </a:t>
            </a:r>
            <a:r>
              <a:rPr lang="pl-PL" sz="2800" dirty="0"/>
              <a:t>w zakresie opracowania</a:t>
            </a:r>
            <a:r>
              <a:rPr lang="pl-PL" sz="2800" dirty="0">
                <a:solidFill>
                  <a:schemeClr val="tx1"/>
                </a:solidFill>
              </a:rPr>
              <a:t> dokumentów związanych z </a:t>
            </a:r>
            <a:r>
              <a:rPr lang="pl-PL" sz="2800" dirty="0"/>
              <a:t>rozwiązaniem</a:t>
            </a:r>
            <a:r>
              <a:rPr lang="pl-PL" sz="2800" dirty="0">
                <a:solidFill>
                  <a:schemeClr val="tx1"/>
                </a:solidFill>
              </a:rPr>
              <a:t> stosunku pracy.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pl-PL" sz="2800" dirty="0">
                <a:solidFill>
                  <a:schemeClr val="tx1"/>
                </a:solidFill>
              </a:rPr>
              <a:t>Zapoznaliście się z realiami współczesnego rynku pracy i wymaganiami stawianymi przez przyszłych pracodawców. </a:t>
            </a:r>
          </a:p>
          <a:p>
            <a:pPr marL="514350" indent="-514350">
              <a:buClr>
                <a:schemeClr val="accent2"/>
              </a:buClr>
              <a:buAutoNum type="arabicPeriod"/>
            </a:pPr>
            <a:r>
              <a:rPr lang="pl-PL" sz="2800" dirty="0">
                <a:solidFill>
                  <a:schemeClr val="tx1"/>
                </a:solidFill>
              </a:rPr>
              <a:t>Nauczyliście się praktycznego zastosowania przepisów prawnych.</a:t>
            </a:r>
          </a:p>
          <a:p>
            <a:pPr marL="514350" indent="-514350">
              <a:buClr>
                <a:schemeClr val="accent2"/>
              </a:buClr>
              <a:buAutoNum type="arabicPeriod"/>
            </a:pPr>
            <a:r>
              <a:rPr lang="pl-PL" sz="2800" dirty="0">
                <a:solidFill>
                  <a:schemeClr val="tx1"/>
                </a:solidFill>
              </a:rPr>
              <a:t>Mogliście w ciekawy sposób utrwalić Waszą wiedzę.</a:t>
            </a:r>
          </a:p>
          <a:p>
            <a:pPr marL="514350" indent="-514350">
              <a:buClr>
                <a:schemeClr val="accent2"/>
              </a:buClr>
              <a:buAutoNum type="arabicPeriod"/>
            </a:pPr>
            <a:r>
              <a:rPr lang="pl-PL" sz="2800" dirty="0">
                <a:solidFill>
                  <a:schemeClr val="tx1"/>
                </a:solidFill>
              </a:rPr>
              <a:t>Uczyliście się planowania i organizacji własnej pracy.</a:t>
            </a:r>
          </a:p>
          <a:p>
            <a:pPr marL="514350" indent="-514350">
              <a:buAutoNum type="arabicPeriod"/>
            </a:pP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52000" y="4383313"/>
            <a:ext cx="2365829" cy="23222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0331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7030" y="609600"/>
            <a:ext cx="10945222" cy="533407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>
                <a:solidFill>
                  <a:srgbClr val="C00000"/>
                </a:solidFill>
              </a:rPr>
              <a:t>KONKLUZJE – WNIOSKI KOŃCOWE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 startAt="6"/>
            </a:pPr>
            <a:r>
              <a:rPr lang="pl-PL" sz="2600" dirty="0">
                <a:solidFill>
                  <a:schemeClr val="tx1"/>
                </a:solidFill>
              </a:rPr>
              <a:t>Nauczyliście się wykorzystywać Internet jako źródło informacji. 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 startAt="6"/>
            </a:pPr>
            <a:r>
              <a:rPr lang="pl-PL" sz="2600" dirty="0">
                <a:solidFill>
                  <a:schemeClr val="tx1"/>
                </a:solidFill>
              </a:rPr>
              <a:t>Nauczyliście się opracowywać informacje w różnych formach.</a:t>
            </a:r>
          </a:p>
          <a:p>
            <a:pPr marL="514350" indent="-514350">
              <a:spcAft>
                <a:spcPts val="300"/>
              </a:spcAft>
              <a:buClr>
                <a:schemeClr val="accent2"/>
              </a:buClr>
              <a:buFont typeface="+mj-lt"/>
              <a:buAutoNum type="arabicPeriod" startAt="6"/>
            </a:pPr>
            <a:r>
              <a:rPr lang="pl-PL" sz="2600" dirty="0">
                <a:solidFill>
                  <a:schemeClr val="tx1"/>
                </a:solidFill>
              </a:rPr>
              <a:t>Uczyliście się trudnej sztuki współpracy w grupie. 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 startAt="6"/>
            </a:pPr>
            <a:r>
              <a:rPr lang="pl-PL" sz="2600" dirty="0">
                <a:solidFill>
                  <a:schemeClr val="tx1"/>
                </a:solidFill>
              </a:rPr>
              <a:t>Mogliście Waszą pracę zaprezentować na forum klasy i podzielić się swoją wiedzą i umiejętnościami.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 startAt="6"/>
            </a:pPr>
            <a:r>
              <a:rPr lang="pl-PL" sz="2600" dirty="0">
                <a:solidFill>
                  <a:schemeClr val="tx1"/>
                </a:solidFill>
              </a:rPr>
              <a:t>Mogliście wyrazić swoje opinie oraz wysłuchać opinii </a:t>
            </a:r>
            <a:r>
              <a:rPr lang="pl-PL" sz="2600" dirty="0"/>
              <a:t>i </a:t>
            </a:r>
            <a:r>
              <a:rPr lang="pl-PL" sz="2600" dirty="0">
                <a:solidFill>
                  <a:schemeClr val="tx1"/>
                </a:solidFill>
              </a:rPr>
              <a:t>pomysłów swoich kolegów.</a:t>
            </a:r>
          </a:p>
          <a:p>
            <a:pPr marL="0" indent="0">
              <a:buClr>
                <a:schemeClr val="accent2"/>
              </a:buClr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0" indent="0">
              <a:buClr>
                <a:schemeClr val="accent2"/>
              </a:buClr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0" indent="0">
              <a:buClr>
                <a:schemeClr val="accent2"/>
              </a:buClr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/>
          <a:srcRect b="10342"/>
          <a:stretch/>
        </p:blipFill>
        <p:spPr>
          <a:xfrm>
            <a:off x="537029" y="4735513"/>
            <a:ext cx="2685141" cy="189751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58629" y="4274456"/>
            <a:ext cx="3223623" cy="235857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399" y="4735513"/>
            <a:ext cx="3556000" cy="18975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9195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4583" y="497355"/>
            <a:ext cx="10698480" cy="6637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3000" b="1" dirty="0">
                <a:solidFill>
                  <a:srgbClr val="C00000"/>
                </a:solidFill>
              </a:rPr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4583" y="1161143"/>
            <a:ext cx="10698480" cy="537028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>
              <a:spcBef>
                <a:spcPts val="475"/>
              </a:spcBef>
            </a:pPr>
            <a:r>
              <a:rPr lang="pl-PL" sz="2400" dirty="0">
                <a:latin typeface="Trebuchet MS" pitchFamily="34"/>
              </a:rPr>
  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samodzielnego działania i twórczego myślenia.</a:t>
            </a:r>
          </a:p>
          <a:p>
            <a:pPr>
              <a:spcBef>
                <a:spcPts val="475"/>
              </a:spcBef>
            </a:pPr>
            <a:r>
              <a:rPr lang="pl-PL" sz="2400" dirty="0">
                <a:latin typeface="Trebuchet MS" pitchFamily="34"/>
              </a:rPr>
              <a:t>Podział na grupy może być dokonany według różnych kryteriów, np. ze względu na możliwości poznawcze uczniów, ich umiejętności, zainteresowania, tak aby „równo” rozłożyć siły w poszczególnych grupach.</a:t>
            </a:r>
          </a:p>
          <a:p>
            <a:pPr marL="0" lvl="0" indent="0">
              <a:spcBef>
                <a:spcPts val="475"/>
              </a:spcBef>
              <a:buNone/>
            </a:pPr>
            <a:endParaRPr lang="pl-PL" dirty="0">
              <a:latin typeface="Trebuchet MS" pitchFamily="34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1257" y="4267201"/>
            <a:ext cx="6101806" cy="24384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4" cstate="print"/>
          <a:srcRect t="20972"/>
          <a:stretch/>
        </p:blipFill>
        <p:spPr>
          <a:xfrm>
            <a:off x="319313" y="4310743"/>
            <a:ext cx="4412343" cy="23077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0318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2514" y="391886"/>
            <a:ext cx="11059885" cy="94052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3000" b="1" dirty="0">
                <a:solidFill>
                  <a:srgbClr val="C00000"/>
                </a:solidFill>
              </a:rPr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2514" y="1332411"/>
            <a:ext cx="11059886" cy="489857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475"/>
              </a:spcBef>
            </a:pPr>
            <a:r>
              <a:rPr lang="pl-PL" sz="2400" dirty="0">
                <a:latin typeface="Trebuchet MS" pitchFamily="34"/>
              </a:rPr>
              <a:t>Nauczyciel może pomagać uczniom, gdy pracują w grupach zadając im pytania otwarte naprowadzające. Należy pamiętać, że uczą się oni nowego sposobu pracy (procesu).  </a:t>
            </a:r>
          </a:p>
          <a:p>
            <a:pPr>
              <a:spcBef>
                <a:spcPts val="475"/>
              </a:spcBef>
            </a:pPr>
            <a:r>
              <a:rPr lang="pl-PL" sz="2400" dirty="0">
                <a:latin typeface="Trebuchet MS" pitchFamily="34"/>
              </a:rPr>
              <a:t>Nauczyciel powinien podawać uczniom konkretne informacje dotyczące oceny ich osiągnięć, zarówno w czasie pracy grupowej, jak i przy podsumowaniu wyników.  </a:t>
            </a:r>
          </a:p>
          <a:p>
            <a:pPr>
              <a:spcBef>
                <a:spcPts val="475"/>
              </a:spcBef>
            </a:pPr>
            <a:r>
              <a:rPr lang="pl-PL" sz="2400" dirty="0">
                <a:latin typeface="Trebuchet MS" pitchFamily="34"/>
              </a:rPr>
              <a:t>Czas na realizację projektu powinien być dostosowany do możliwości uczniów. Nie jest z góry narzucony.</a:t>
            </a:r>
          </a:p>
          <a:p>
            <a:pPr marL="0" lvl="0" indent="0">
              <a:spcBef>
                <a:spcPts val="475"/>
              </a:spcBef>
              <a:buNone/>
            </a:pPr>
            <a:endParaRPr lang="pl-PL" dirty="0">
              <a:latin typeface="Trebuchet MS" pitchFamily="34"/>
            </a:endParaRPr>
          </a:p>
          <a:p>
            <a:pPr marL="0" lvl="0" indent="0">
              <a:spcBef>
                <a:spcPts val="475"/>
              </a:spcBef>
              <a:buNone/>
            </a:pPr>
            <a:endParaRPr lang="pl-PL" dirty="0">
              <a:latin typeface="Trebuchet MS" pitchFamily="34"/>
            </a:endParaRPr>
          </a:p>
          <a:p>
            <a:pPr marL="0" lvl="0" indent="0">
              <a:spcBef>
                <a:spcPts val="475"/>
              </a:spcBef>
              <a:buNone/>
            </a:pPr>
            <a:endParaRPr lang="pl-PL" dirty="0">
              <a:latin typeface="Trebuchet MS" pitchFamily="34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9486" y="4122057"/>
            <a:ext cx="5312227" cy="256903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514" y="4499429"/>
            <a:ext cx="5660572" cy="20610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9249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E58F550-7FFD-4C46-90DB-928AA4EB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43" y="2210137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pl-PL" dirty="0"/>
              <a:t>Projekt „</a:t>
            </a:r>
            <a:r>
              <a:rPr lang="pl-PL" b="0" i="0" dirty="0">
                <a:effectLst/>
              </a:rPr>
              <a:t>Innowacyjne narzędzia w edukacji zawodowej dla niesłyszących</a:t>
            </a:r>
            <a:r>
              <a:rPr lang="pl-PL" dirty="0"/>
              <a:t>” korzysta z dofinansowania otrzymanego od Islandii, Liechtensteinu i Norwegii w ramach funduszy EOG. 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657289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7382" y="302960"/>
            <a:ext cx="11625943" cy="493875"/>
          </a:xfrm>
        </p:spPr>
        <p:txBody>
          <a:bodyPr>
            <a:noAutofit/>
          </a:bodyPr>
          <a:lstStyle/>
          <a:p>
            <a:r>
              <a:rPr lang="pl-PL" sz="3000" b="1" dirty="0">
                <a:solidFill>
                  <a:srgbClr val="C00000"/>
                </a:solidFill>
              </a:rPr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7384" y="796835"/>
            <a:ext cx="11625941" cy="555171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/>
              <a:t>Witajcie </a:t>
            </a:r>
            <a:r>
              <a:rPr lang="pl-PL" sz="2600" dirty="0">
                <a:sym typeface="Wingdings" panose="05000000000000000000" pitchFamily="2" charset="2"/>
              </a:rPr>
              <a:t></a:t>
            </a:r>
            <a:endParaRPr lang="pl-PL" sz="2600" dirty="0"/>
          </a:p>
          <a:p>
            <a:pPr marL="0" indent="0">
              <a:spcBef>
                <a:spcPts val="600"/>
              </a:spcBef>
              <a:buNone/>
            </a:pPr>
            <a:r>
              <a:rPr lang="pl-PL" sz="2600" dirty="0"/>
              <a:t>Każdy z Was doskonale rozumie, że poza zdobyciem wiedzy i umiejętności w wybranym zawodzie, ważna jest także znajomość prawa pracy. Niezależnie czy jesteś uczniem/absolwentem kierunku technik administracji, technik pojazdów samochodowych, technik turystyki wiejskiej, drukarz…, wszyscy Ci absolwenci po ukończeniu szkoły powinni też nauczyć się stosować przepisy kodeksu pracy. </a:t>
            </a:r>
          </a:p>
          <a:p>
            <a:pPr marL="0" indent="0">
              <a:buNone/>
            </a:pPr>
            <a:r>
              <a:rPr lang="pl-PL" sz="2600" dirty="0"/>
              <a:t>Nabyta wiedza pozwoli Wam zadbać w przyszłości o swoje prawa jako pracowników i pracodawców. Pamiętajcie, że wykonywana w przyszłości przez Was praca pozostaje pod ochroną prawa.  Najbardziej chroniony przez prawo jest stosunek pracy nawiązany na podstawie umowy o pracę.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7927" y="5430982"/>
            <a:ext cx="4136538" cy="127461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9309" y="96982"/>
            <a:ext cx="6935156" cy="12607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823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7382" y="302960"/>
            <a:ext cx="11625943" cy="493875"/>
          </a:xfrm>
        </p:spPr>
        <p:txBody>
          <a:bodyPr>
            <a:noAutofit/>
          </a:bodyPr>
          <a:lstStyle/>
          <a:p>
            <a:r>
              <a:rPr lang="pl-PL" sz="3000" b="1" dirty="0">
                <a:solidFill>
                  <a:srgbClr val="C00000"/>
                </a:solidFill>
              </a:rPr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7384" y="796835"/>
            <a:ext cx="11625942" cy="555171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/>
              <a:t>Specjalnie dla Was przygotowałam zadanie, które pozwoli Wam wcielić się w role zarówno pracownika, jak i pracodawcy oraz pracownika Działu Kadr reprezentującego interesy pracodawcy. Dzięki tej różnorodności ról macie możliwość doświadczyć, na czym polega praca, zatrudnianie i rozwiązanie umowy o pracę w firmie/instytucji.</a:t>
            </a:r>
          </a:p>
          <a:p>
            <a:pPr marL="0" indent="0">
              <a:buNone/>
            </a:pPr>
            <a:r>
              <a:rPr lang="pl-PL" sz="2600" dirty="0"/>
              <a:t>Dowiecie się także kto, kiedy i jak może wypowiedzieć umowę o pracę.</a:t>
            </a:r>
          </a:p>
          <a:p>
            <a:pPr marL="0" indent="0">
              <a:buNone/>
            </a:pPr>
            <a:r>
              <a:rPr lang="pl-PL" sz="2600" dirty="0"/>
              <a:t>Mam nadzieję, że wykonanie tego zadania sprawi Wam dużo zadowolenia, dostarczy wielu pomysłów i wiedzy. </a:t>
            </a:r>
          </a:p>
          <a:p>
            <a:pPr marL="0" indent="0">
              <a:buNone/>
            </a:pPr>
            <a:r>
              <a:rPr lang="pl-PL" sz="2600" dirty="0"/>
              <a:t>Miłej i owocnej pracy! </a:t>
            </a:r>
            <a:r>
              <a:rPr lang="pl-PL" sz="2600" dirty="0">
                <a:sym typeface="Wingdings" panose="05000000000000000000" pitchFamily="2" charset="2"/>
              </a:rPr>
              <a:t></a:t>
            </a:r>
            <a:endParaRPr lang="pl-PL" sz="2600" dirty="0"/>
          </a:p>
          <a:p>
            <a:pPr marL="0" indent="0">
              <a:buNone/>
            </a:pPr>
            <a:r>
              <a:rPr lang="pl-PL" sz="2600" b="1" dirty="0"/>
              <a:t>ZACZYNAMY! 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2182" y="4281055"/>
            <a:ext cx="4599710" cy="24106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168" y="4752108"/>
            <a:ext cx="4136014" cy="193963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0"/>
            <a:ext cx="2036618" cy="7968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473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390" y="452118"/>
            <a:ext cx="2481940" cy="40253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3000" b="1" dirty="0">
                <a:solidFill>
                  <a:srgbClr val="C00000"/>
                </a:solidFill>
              </a:rPr>
              <a:t>ZADANIE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6390" y="854649"/>
            <a:ext cx="11194866" cy="379572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pl-PL" sz="2200" dirty="0"/>
              <a:t>Waszym zadaniem będzie </a:t>
            </a:r>
            <a:r>
              <a:rPr lang="pl-PL" sz="2200" b="1" dirty="0"/>
              <a:t>sporządzenie wymaganych dokumentów związanych z rozwiązaniem umowy o pracę pracownika, ustalenie okresu wypowiedzenia tej umowy oraz przygotowanie ogłoszenia zawierającego ofertę pracy na wolne stanowisko w danej firmie lub instytucji.  </a:t>
            </a:r>
          </a:p>
          <a:p>
            <a:pPr>
              <a:spcAft>
                <a:spcPts val="0"/>
              </a:spcAft>
            </a:pPr>
            <a:r>
              <a:rPr lang="pl-PL" sz="2200" dirty="0"/>
              <a:t>Wzory dokumentów oraz niezbędne informacje potrzebne do wykonania zadania odszukajcie we wskazanych przeze mnie źródłach internetowych. </a:t>
            </a:r>
          </a:p>
          <a:p>
            <a:pPr>
              <a:spcAft>
                <a:spcPts val="0"/>
              </a:spcAft>
            </a:pPr>
            <a:r>
              <a:rPr lang="pl-PL" sz="2200" dirty="0"/>
              <a:t> Zadanie wykonajcie w trzyosobowych grupach. </a:t>
            </a:r>
          </a:p>
          <a:p>
            <a:r>
              <a:rPr lang="pl-PL" sz="2200" dirty="0"/>
              <a:t>W każdej grupie wybierzcie lidera – koordynatora, który będzie odpowiedzialny za organizację pracy Waszego zespołu i końcowy efekt Waszej pracy.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8331" y="24793"/>
            <a:ext cx="1385852" cy="85464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174" y="4405745"/>
            <a:ext cx="3121626" cy="220287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26582" y="4405745"/>
            <a:ext cx="3629890" cy="220287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84297" y="4405745"/>
            <a:ext cx="2342285" cy="220287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800" y="4405746"/>
            <a:ext cx="2631497" cy="22028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8356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390" y="452118"/>
            <a:ext cx="2481940" cy="40253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3000" b="1" dirty="0">
                <a:solidFill>
                  <a:srgbClr val="C00000"/>
                </a:solidFill>
              </a:rPr>
              <a:t>ZADANIE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6390" y="854649"/>
            <a:ext cx="11238410" cy="386975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pl-PL" sz="2200" dirty="0"/>
              <a:t>Każdy z członków zespołu będzie miał przypisaną rolę i zadania: pracownika, którego umowa zostaje rozwiązana, pracodawcy (dyrektora) oraz pracownika Działu Kadr. Wspólnie ustalcie dla każdego przydział zadań. Ostatecznie lider grupy wskaże osoby pełniące poszczególne role.</a:t>
            </a:r>
          </a:p>
          <a:p>
            <a:r>
              <a:rPr lang="pl-PL" sz="2200" dirty="0"/>
              <a:t>Każda grupa samodzielnie zdecyduje w jakiej formie wykona i zaprezentuje efekty swojej pracy. Może to być prezentacja multimedialna, plakat, wystawa wykonanych i wydrukowanych prac (dokumenty można sporządzić w dostępnych programach komputerowych), </a:t>
            </a:r>
            <a:r>
              <a:rPr lang="pl-PL" sz="2200" dirty="0" err="1"/>
              <a:t>lapbook</a:t>
            </a:r>
            <a:r>
              <a:rPr lang="pl-PL" sz="2200" dirty="0"/>
              <a:t>, ulotka informacyjna. </a:t>
            </a:r>
          </a:p>
          <a:p>
            <a:pPr>
              <a:spcBef>
                <a:spcPts val="0"/>
              </a:spcBef>
            </a:pPr>
            <a:r>
              <a:rPr lang="pl-PL" sz="2200" dirty="0"/>
              <a:t>Na koniec zaprezentujcie efekty swojej pracy Waszym kolegom z klasy                  i nauczycielowi.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8330" y="110835"/>
            <a:ext cx="1413561" cy="77585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78862" y="4093030"/>
            <a:ext cx="6553200" cy="2540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9128" y="4520242"/>
            <a:ext cx="5079734" cy="21127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995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390" y="452118"/>
            <a:ext cx="2481940" cy="40253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3000" b="1" dirty="0">
                <a:solidFill>
                  <a:srgbClr val="C00000"/>
                </a:solidFill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6390" y="854649"/>
            <a:ext cx="11238410" cy="572032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pl-PL" sz="2200" b="1" dirty="0"/>
              <a:t>W celu zrealizowania zadania wykonajcie następujące czynności: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/>
              <a:t>1). Zastanówcie się i wskażcie pracę zawodową, której nie chcielibyście wykonywać albo stanowisko, na którym moglibyście pracować tylko przez krótki czas, ponieważ praca ta nie sprawiałaby Wam satysfakcji. Wykorzystajcie w tym celu podane przeze mnie źródła internetowe z ofertami pracy. </a:t>
            </a:r>
          </a:p>
          <a:p>
            <a:pPr marL="0" indent="0">
              <a:buNone/>
            </a:pPr>
            <a:r>
              <a:rPr lang="pl-PL" sz="2200" b="1" dirty="0">
                <a:solidFill>
                  <a:srgbClr val="00B050"/>
                </a:solidFill>
              </a:rPr>
              <a:t>Czynności te wykona uczeń występujący w roli pracownika wypowiadającego umowę o pracę.</a:t>
            </a:r>
            <a:r>
              <a:rPr lang="pl-PL" sz="2200" dirty="0"/>
              <a:t> Ze względu na odmienne predyspozycje, zainteresowania i umiejętności, podejmuje on decyzję o zmianie wykonywanej dotychczas pracy zawodowej.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3257" y="4122057"/>
            <a:ext cx="7097486" cy="256335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447" y="4122057"/>
            <a:ext cx="4336867" cy="25633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8228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7371" y="319314"/>
            <a:ext cx="2600959" cy="53533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3000" b="1" dirty="0">
                <a:solidFill>
                  <a:srgbClr val="C00000"/>
                </a:solidFill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371" y="854649"/>
            <a:ext cx="11393715" cy="572032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pl-PL" sz="2200" dirty="0"/>
              <a:t>2). Przygotujcie </a:t>
            </a:r>
            <a:r>
              <a:rPr lang="pl-PL" sz="2200" b="1" dirty="0"/>
              <a:t>„Wypowiedzenie umowy o pracę przez pracownika” </a:t>
            </a:r>
            <a:r>
              <a:rPr lang="pl-PL" sz="2200" dirty="0"/>
              <a:t>z zachowaniem okresu wypowiedzenia. Dane niezbędne do sporządzenia dokumentu ustalcie samodzielnie np.: datę wypowiedzenia umowy, okres Waszego zatrudnienia w firmie, obowiązujący </a:t>
            </a:r>
            <a:r>
              <a:rPr lang="pl-PL" sz="2200" b="1" dirty="0"/>
              <a:t>okres wypowiedzenia umowy. Pamiętajcie, iż okres wypowiedzenia umowy o pracę zależy od okresu zatrudnienia u danego pracodawcy.</a:t>
            </a:r>
            <a:r>
              <a:rPr lang="pl-PL" sz="2200" dirty="0"/>
              <a:t> Pomocne będą dla Was wskazane przeze mnie zasoby internetowe, gdzie znajdziecie wzór wypowiedzenia umowy o pracę oraz przepisy prawne dotyczące okresów wypowiedzenia. </a:t>
            </a:r>
            <a:r>
              <a:rPr lang="pl-PL" sz="2200" b="1" dirty="0">
                <a:solidFill>
                  <a:srgbClr val="00B050"/>
                </a:solidFill>
              </a:rPr>
              <a:t>Sporządzenie tego dokumentu należy zlecić uczniowi występującemu w roli pracownika wypowiadającego umowę o pracę. Dokument ten przekaże pracodawcy.</a:t>
            </a:r>
          </a:p>
          <a:p>
            <a:pPr marL="0" indent="0">
              <a:spcBef>
                <a:spcPts val="600"/>
              </a:spcBef>
              <a:buNone/>
            </a:pPr>
            <a:endParaRPr lang="pl-PL" sz="2200" dirty="0"/>
          </a:p>
          <a:p>
            <a:pPr marL="0" indent="0">
              <a:spcBef>
                <a:spcPts val="600"/>
              </a:spcBef>
              <a:buNone/>
            </a:pPr>
            <a:r>
              <a:rPr lang="pl-PL" sz="2200" dirty="0"/>
              <a:t>   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4800" y="4339771"/>
            <a:ext cx="6574972" cy="240937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370" y="4339771"/>
            <a:ext cx="4615544" cy="2235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6496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7371" y="319314"/>
            <a:ext cx="2600959" cy="53533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3000" b="1" dirty="0">
                <a:solidFill>
                  <a:srgbClr val="C00000"/>
                </a:solidFill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371" y="854649"/>
            <a:ext cx="11393715" cy="572032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pl-PL" sz="2400" dirty="0"/>
              <a:t>3). Przygotujcie </a:t>
            </a:r>
            <a:r>
              <a:rPr lang="pl-PL" sz="2400" b="1" dirty="0"/>
              <a:t>„Rozwiązanie umowy o pracę za wypowiedzeniem,” </a:t>
            </a:r>
            <a:r>
              <a:rPr lang="pl-PL" sz="2400" dirty="0"/>
              <a:t>na podstawie wzoru zamieszczonego w zasobach internetowych oraz otrzymanego „Wypowiedzenia umowy o pracę przez pracownika.” Brakujące</a:t>
            </a:r>
            <a:r>
              <a:rPr lang="pl-PL" sz="2400" b="1" dirty="0"/>
              <a:t> </a:t>
            </a:r>
            <a:r>
              <a:rPr lang="pl-PL" sz="2400" dirty="0"/>
              <a:t>dane niezbędne do sporządzenia dokumentu ustalcie samodzielnie. </a:t>
            </a:r>
            <a:r>
              <a:rPr lang="pl-PL" sz="2400" b="1" dirty="0">
                <a:solidFill>
                  <a:srgbClr val="00B050"/>
                </a:solidFill>
              </a:rPr>
              <a:t>Sporządzenie tego dokumentu należy zlecić 2 uczniom występującym w roli pracodawcy (dyrektora) i pracownika Działu Kadr.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6085" y="3342807"/>
            <a:ext cx="5981075" cy="323216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1297" y="3342807"/>
            <a:ext cx="5764789" cy="32321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4952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7371" y="319314"/>
            <a:ext cx="2600959" cy="53533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3000" b="1" dirty="0">
                <a:solidFill>
                  <a:srgbClr val="C00000"/>
                </a:solidFill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371" y="854649"/>
            <a:ext cx="11393715" cy="572032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pl-PL" sz="2600" dirty="0"/>
              <a:t>4). Przygotujcie </a:t>
            </a:r>
            <a:r>
              <a:rPr lang="pl-PL" sz="2600" b="1" dirty="0"/>
              <a:t>„Świadectwo pracy” </a:t>
            </a:r>
            <a:r>
              <a:rPr lang="pl-PL" sz="2600" dirty="0"/>
              <a:t>dla pracownika opuszczającego firmę. Dokument ten opracujcie na podstawie wzoru i informacji dostępnych w zasobach internetowych. Świadectwo pracy uzupełnijcie na podstawie danych zawartych w dokumentach, które dotychczas przygotowaliście. Pozostałe brakujące dane ustalcie samodzielnie. </a:t>
            </a:r>
            <a:r>
              <a:rPr lang="pl-PL" sz="2600" b="1" dirty="0">
                <a:solidFill>
                  <a:srgbClr val="00B050"/>
                </a:solidFill>
              </a:rPr>
              <a:t>Sporządzenie tego dokumentu należy zlecić uczniowi występującemu w roli pracownika Działu Kadr. 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4685" y="3947885"/>
            <a:ext cx="3831772" cy="262708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257" y="3947885"/>
            <a:ext cx="3483428" cy="262708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6457" y="3947885"/>
            <a:ext cx="4441372" cy="26270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96345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dło">
  <a:themeElements>
    <a:clrScheme name="Mydło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Mydło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ydł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TM03457510[[fn=Mydło]]</Template>
  <TotalTime>1293</TotalTime>
  <Words>1364</Words>
  <Application>Microsoft Office PowerPoint</Application>
  <PresentationFormat>Niestandardowy</PresentationFormat>
  <Paragraphs>128</Paragraphs>
  <Slides>19</Slides>
  <Notes>9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1" baseType="lpstr">
      <vt:lpstr>Mydło</vt:lpstr>
      <vt:lpstr>Arkusz</vt:lpstr>
      <vt:lpstr>Znam i stosuję przepisy prawa pracy!  WEBQUEST JEST PRZEZNACZONY  DLA KLAS SZKOŁY POLICEALNEJ O KIERUNKU ADMINISTRACYJNYM  </vt:lpstr>
      <vt:lpstr>WPROWADZENIE</vt:lpstr>
      <vt:lpstr>WPROWADZENIE</vt:lpstr>
      <vt:lpstr>ZADANIE</vt:lpstr>
      <vt:lpstr>ZADANIE</vt:lpstr>
      <vt:lpstr>PROCES</vt:lpstr>
      <vt:lpstr>PROCES</vt:lpstr>
      <vt:lpstr>PROCES</vt:lpstr>
      <vt:lpstr>PROCES</vt:lpstr>
      <vt:lpstr>PROCES</vt:lpstr>
      <vt:lpstr>PROCES</vt:lpstr>
      <vt:lpstr>ŹRÓDŁA</vt:lpstr>
      <vt:lpstr>EWALUACJA</vt:lpstr>
      <vt:lpstr>Slajd 14</vt:lpstr>
      <vt:lpstr>Slajd 15</vt:lpstr>
      <vt:lpstr>Slajd 16</vt:lpstr>
      <vt:lpstr>PORADNIK DLA NAUCZYCIELA</vt:lpstr>
      <vt:lpstr>PORADNIK DLA NAUCZYCIELA</vt:lpstr>
      <vt:lpstr>Projekt „Innowacyjne narzędzia w edukacji zawodowej dla niesłyszących” korzysta z dofinansowania otrzymanego od Islandii, Liechtensteinu i Norwegii w ramach funduszy EOG.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</dc:creator>
  <cp:lastModifiedBy>Konrad1</cp:lastModifiedBy>
  <cp:revision>238</cp:revision>
  <dcterms:created xsi:type="dcterms:W3CDTF">2020-08-23T08:08:15Z</dcterms:created>
  <dcterms:modified xsi:type="dcterms:W3CDTF">2021-09-22T12:18:02Z</dcterms:modified>
</cp:coreProperties>
</file>